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sldIdLst>
    <p:sldId id="256" r:id="rId2"/>
    <p:sldId id="258" r:id="rId3"/>
    <p:sldId id="267" r:id="rId4"/>
    <p:sldId id="264" r:id="rId5"/>
    <p:sldId id="279" r:id="rId6"/>
    <p:sldId id="272" r:id="rId7"/>
    <p:sldId id="282" r:id="rId8"/>
    <p:sldId id="277" r:id="rId9"/>
    <p:sldId id="278" r:id="rId10"/>
    <p:sldId id="268" r:id="rId11"/>
    <p:sldId id="281" r:id="rId12"/>
    <p:sldId id="275" r:id="rId13"/>
    <p:sldId id="280" r:id="rId14"/>
    <p:sldId id="269" r:id="rId15"/>
    <p:sldId id="283" r:id="rId16"/>
    <p:sldId id="270" r:id="rId17"/>
    <p:sldId id="284" r:id="rId18"/>
    <p:sldId id="271" r:id="rId19"/>
    <p:sldId id="285" r:id="rId20"/>
    <p:sldId id="273" r:id="rId21"/>
    <p:sldId id="286" r:id="rId22"/>
    <p:sldId id="274" r:id="rId23"/>
    <p:sldId id="309" r:id="rId24"/>
    <p:sldId id="298" r:id="rId25"/>
    <p:sldId id="299" r:id="rId26"/>
    <p:sldId id="263" r:id="rId27"/>
    <p:sldId id="287" r:id="rId28"/>
    <p:sldId id="288" r:id="rId29"/>
    <p:sldId id="289" r:id="rId30"/>
    <p:sldId id="290" r:id="rId31"/>
    <p:sldId id="291" r:id="rId32"/>
    <p:sldId id="301" r:id="rId33"/>
    <p:sldId id="308" r:id="rId34"/>
    <p:sldId id="302" r:id="rId35"/>
    <p:sldId id="303" r:id="rId36"/>
    <p:sldId id="307" r:id="rId37"/>
    <p:sldId id="304" r:id="rId38"/>
    <p:sldId id="305" r:id="rId39"/>
    <p:sldId id="312" r:id="rId40"/>
    <p:sldId id="311" r:id="rId41"/>
    <p:sldId id="259" r:id="rId42"/>
    <p:sldId id="262" r:id="rId43"/>
    <p:sldId id="313" r:id="rId44"/>
    <p:sldId id="314" r:id="rId45"/>
    <p:sldId id="315" r:id="rId46"/>
    <p:sldId id="316" r:id="rId47"/>
    <p:sldId id="317" r:id="rId48"/>
    <p:sldId id="318" r:id="rId49"/>
    <p:sldId id="319" r:id="rId50"/>
    <p:sldId id="320" r:id="rId51"/>
    <p:sldId id="321" r:id="rId52"/>
    <p:sldId id="310" r:id="rId53"/>
    <p:sldId id="322" r:id="rId54"/>
    <p:sldId id="257"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2" autoAdjust="0"/>
    <p:restoredTop sz="94660"/>
  </p:normalViewPr>
  <p:slideViewPr>
    <p:cSldViewPr snapToGrid="0">
      <p:cViewPr varScale="1">
        <p:scale>
          <a:sx n="87" d="100"/>
          <a:sy n="87" d="100"/>
        </p:scale>
        <p:origin x="11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92EAA-66D1-48E0-92CC-6500C635B3B0}" type="datetimeFigureOut">
              <a:rPr lang="en-US" smtClean="0"/>
              <a:t>6/15/2017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50561-BE6E-4B69-9925-6CD6424D68B9}" type="slidenum">
              <a:rPr lang="en-US" smtClean="0"/>
              <a:t>‹#›</a:t>
            </a:fld>
            <a:endParaRPr lang="en-US"/>
          </a:p>
        </p:txBody>
      </p:sp>
    </p:spTree>
    <p:extLst>
      <p:ext uri="{BB962C8B-B14F-4D97-AF65-F5344CB8AC3E}">
        <p14:creationId xmlns:p14="http://schemas.microsoft.com/office/powerpoint/2010/main" val="308580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cost of bugs</a:t>
            </a:r>
          </a:p>
        </p:txBody>
      </p:sp>
      <p:sp>
        <p:nvSpPr>
          <p:cNvPr id="4" name="Slide Number Placeholder 3"/>
          <p:cNvSpPr>
            <a:spLocks noGrp="1"/>
          </p:cNvSpPr>
          <p:nvPr>
            <p:ph type="sldNum" sz="quarter" idx="10"/>
          </p:nvPr>
        </p:nvSpPr>
        <p:spPr/>
        <p:txBody>
          <a:bodyPr/>
          <a:lstStyle/>
          <a:p>
            <a:fld id="{2CE47D64-812A-41D6-9220-7DDE0B251B48}" type="slidenum">
              <a:rPr lang="en-US" smtClean="0"/>
              <a:t>3</a:t>
            </a:fld>
            <a:endParaRPr lang="en-US"/>
          </a:p>
        </p:txBody>
      </p:sp>
    </p:spTree>
    <p:extLst>
      <p:ext uri="{BB962C8B-B14F-4D97-AF65-F5344CB8AC3E}">
        <p14:creationId xmlns:p14="http://schemas.microsoft.com/office/powerpoint/2010/main" val="357219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team, decisions starting in late 80s</a:t>
            </a:r>
          </a:p>
        </p:txBody>
      </p:sp>
      <p:sp>
        <p:nvSpPr>
          <p:cNvPr id="4" name="Slide Number Placeholder 3"/>
          <p:cNvSpPr>
            <a:spLocks noGrp="1"/>
          </p:cNvSpPr>
          <p:nvPr>
            <p:ph type="sldNum" sz="quarter" idx="10"/>
          </p:nvPr>
        </p:nvSpPr>
        <p:spPr/>
        <p:txBody>
          <a:bodyPr/>
          <a:lstStyle/>
          <a:p>
            <a:fld id="{2CE47D64-812A-41D6-9220-7DDE0B251B48}" type="slidenum">
              <a:rPr lang="en-US" smtClean="0"/>
              <a:t>23</a:t>
            </a:fld>
            <a:endParaRPr lang="en-US"/>
          </a:p>
        </p:txBody>
      </p:sp>
    </p:spTree>
    <p:extLst>
      <p:ext uri="{BB962C8B-B14F-4D97-AF65-F5344CB8AC3E}">
        <p14:creationId xmlns:p14="http://schemas.microsoft.com/office/powerpoint/2010/main" val="426178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some kids gambling knocked over the lantern</a:t>
            </a:r>
          </a:p>
        </p:txBody>
      </p:sp>
      <p:sp>
        <p:nvSpPr>
          <p:cNvPr id="4" name="Slide Number Placeholder 3"/>
          <p:cNvSpPr>
            <a:spLocks noGrp="1"/>
          </p:cNvSpPr>
          <p:nvPr>
            <p:ph type="sldNum" sz="quarter" idx="10"/>
          </p:nvPr>
        </p:nvSpPr>
        <p:spPr/>
        <p:txBody>
          <a:bodyPr/>
          <a:lstStyle/>
          <a:p>
            <a:fld id="{8D950561-BE6E-4B69-9925-6CD6424D68B9}" type="slidenum">
              <a:rPr lang="en-US" smtClean="0"/>
              <a:t>29</a:t>
            </a:fld>
            <a:endParaRPr lang="en-US"/>
          </a:p>
        </p:txBody>
      </p:sp>
    </p:spTree>
    <p:extLst>
      <p:ext uri="{BB962C8B-B14F-4D97-AF65-F5344CB8AC3E}">
        <p14:creationId xmlns:p14="http://schemas.microsoft.com/office/powerpoint/2010/main" val="261738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come from who you are.</a:t>
            </a:r>
          </a:p>
        </p:txBody>
      </p:sp>
      <p:sp>
        <p:nvSpPr>
          <p:cNvPr id="4" name="Slide Number Placeholder 3"/>
          <p:cNvSpPr>
            <a:spLocks noGrp="1"/>
          </p:cNvSpPr>
          <p:nvPr>
            <p:ph type="sldNum" sz="quarter" idx="10"/>
          </p:nvPr>
        </p:nvSpPr>
        <p:spPr/>
        <p:txBody>
          <a:bodyPr/>
          <a:lstStyle/>
          <a:p>
            <a:fld id="{8D950561-BE6E-4B69-9925-6CD6424D68B9}" type="slidenum">
              <a:rPr lang="en-US" smtClean="0"/>
              <a:t>41</a:t>
            </a:fld>
            <a:endParaRPr lang="en-US"/>
          </a:p>
        </p:txBody>
      </p:sp>
    </p:spTree>
    <p:extLst>
      <p:ext uri="{BB962C8B-B14F-4D97-AF65-F5344CB8AC3E}">
        <p14:creationId xmlns:p14="http://schemas.microsoft.com/office/powerpoint/2010/main" val="315693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Nancy V.</a:t>
            </a:r>
            <a:r>
              <a:rPr lang="en-US" baseline="0" dirty="0"/>
              <a:t> Global variables.</a:t>
            </a:r>
          </a:p>
          <a:p>
            <a:r>
              <a:rPr lang="en-US" baseline="0" dirty="0"/>
              <a:t>How many bugs do you think it caused? 1. Because they learned the cause and fixed the code.</a:t>
            </a:r>
            <a:endParaRPr lang="en-US" dirty="0"/>
          </a:p>
        </p:txBody>
      </p:sp>
      <p:sp>
        <p:nvSpPr>
          <p:cNvPr id="4" name="Slide Number Placeholder 3"/>
          <p:cNvSpPr>
            <a:spLocks noGrp="1"/>
          </p:cNvSpPr>
          <p:nvPr>
            <p:ph type="sldNum" sz="quarter" idx="10"/>
          </p:nvPr>
        </p:nvSpPr>
        <p:spPr/>
        <p:txBody>
          <a:bodyPr/>
          <a:lstStyle/>
          <a:p>
            <a:fld id="{2CE47D64-812A-41D6-9220-7DDE0B251B48}" type="slidenum">
              <a:rPr lang="en-US" smtClean="0"/>
              <a:t>52</a:t>
            </a:fld>
            <a:endParaRPr lang="en-US"/>
          </a:p>
        </p:txBody>
      </p:sp>
    </p:spTree>
    <p:extLst>
      <p:ext uri="{BB962C8B-B14F-4D97-AF65-F5344CB8AC3E}">
        <p14:creationId xmlns:p14="http://schemas.microsoft.com/office/powerpoint/2010/main" val="3948009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18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480878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noFill/>
            <a:miter lim="800000"/>
          </a:ln>
          <a:effectLst/>
          <a:scene3d>
            <a:camera prst="orthographicFront"/>
            <a:lightRig rig="threePt" dir="t">
              <a:rot lat="0" lon="0" rev="2700000"/>
            </a:lightRig>
          </a:scene3d>
          <a:sp3d contourW="635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02939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28603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90061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335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39166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71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692829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_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0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4828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685331" y="4440195"/>
            <a:ext cx="7773338" cy="2158313"/>
          </a:xfrm>
        </p:spPr>
        <p:txBody>
          <a:bodyPr anchor="ctr">
            <a:normAutofit/>
          </a:bodyPr>
          <a:lstStyle>
            <a:lvl1pPr>
              <a:defRPr sz="4800"/>
            </a:lvl1pPr>
          </a:lstStyle>
          <a:p>
            <a:r>
              <a:rPr lang="en-US"/>
              <a:t>Click to edit Master title style</a:t>
            </a:r>
            <a:endParaRPr lang="en-US" dirty="0"/>
          </a:p>
        </p:txBody>
      </p:sp>
      <p:sp>
        <p:nvSpPr>
          <p:cNvPr id="12" name="Content Placeholder 2"/>
          <p:cNvSpPr>
            <a:spLocks noGrp="1"/>
          </p:cNvSpPr>
          <p:nvPr>
            <p:ph sz="quarter" idx="13"/>
          </p:nvPr>
        </p:nvSpPr>
        <p:spPr>
          <a:xfrm>
            <a:off x="0" y="1"/>
            <a:ext cx="9144000" cy="4114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68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ry Narra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1157747"/>
            <a:ext cx="7763814" cy="4542506"/>
          </a:xfrm>
        </p:spPr>
        <p:txBody>
          <a:bodyPr anchor="ctr">
            <a:normAutofit/>
          </a:bodyPr>
          <a:lstStyle>
            <a:lvl1pPr>
              <a:defRPr sz="7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71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530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51215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ABF535-F031-4957-B31C-912658D7154B}" type="datetimeFigureOut">
              <a:rPr lang="en-US" smtClean="0"/>
              <a:t>6/15/2017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19095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3868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ABF535-F031-4957-B31C-912658D7154B}" type="datetimeFigureOut">
              <a:rPr lang="en-US" smtClean="0"/>
              <a:t>6/15/2017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4283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6AABF535-F031-4957-B31C-912658D7154B}" type="datetimeFigureOut">
              <a:rPr lang="en-US" smtClean="0"/>
              <a:t>6/15/2017</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DEC9022-D799-463A-9D5E-63E863AB9A6C}" type="slidenum">
              <a:rPr lang="en-US" smtClean="0"/>
              <a:t>‹#›</a:t>
            </a:fld>
            <a:endParaRPr lang="en-US"/>
          </a:p>
        </p:txBody>
      </p:sp>
    </p:spTree>
    <p:extLst>
      <p:ext uri="{BB962C8B-B14F-4D97-AF65-F5344CB8AC3E}">
        <p14:creationId xmlns:p14="http://schemas.microsoft.com/office/powerpoint/2010/main" val="26586990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16" r:id="rId3"/>
    <p:sldLayoutId id="2147483699" r:id="rId4"/>
    <p:sldLayoutId id="2147483715"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4" r:id="rId18"/>
  </p:sldLayoutIdLst>
  <p:txStyles>
    <p:title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Slides" TargetMode="External"/><Relationship Id="rId4" Type="http://schemas.openxmlformats.org/officeDocument/2006/relationships/hyperlink" Target="http://bit.ly/NamingIsAProce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Slides" TargetMode="External"/><Relationship Id="rId4" Type="http://schemas.openxmlformats.org/officeDocument/2006/relationships/hyperlink" Target="http://bit.ly/NamingIsAProces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t>
            </a:r>
            <a:r>
              <a:rPr lang="en-US" b="1" dirty="0" err="1"/>
              <a:t>BugsZero</a:t>
            </a:r>
            <a:endParaRPr lang="en-US" dirty="0"/>
          </a:p>
        </p:txBody>
      </p:sp>
      <p:sp>
        <p:nvSpPr>
          <p:cNvPr id="3" name="Subtitle 2"/>
          <p:cNvSpPr>
            <a:spLocks noGrp="1"/>
          </p:cNvSpPr>
          <p:nvPr>
            <p:ph type="subTitle" idx="1"/>
          </p:nvPr>
        </p:nvSpPr>
        <p:spPr/>
        <p:txBody>
          <a:bodyPr/>
          <a:lstStyle/>
          <a:p>
            <a:r>
              <a:rPr lang="en-US" b="1" dirty="0"/>
              <a:t>eliminating bugs by not creating them in the first place</a:t>
            </a:r>
            <a:endParaRPr lang="en-US" dirty="0"/>
          </a:p>
        </p:txBody>
      </p:sp>
    </p:spTree>
    <p:extLst>
      <p:ext uri="{BB962C8B-B14F-4D97-AF65-F5344CB8AC3E}">
        <p14:creationId xmlns:p14="http://schemas.microsoft.com/office/powerpoint/2010/main" val="356025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ree, outdoor, bear, grass&#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629" y="0"/>
            <a:ext cx="10207256" cy="6858000"/>
          </a:xfrm>
        </p:spPr>
      </p:pic>
    </p:spTree>
    <p:extLst>
      <p:ext uri="{BB962C8B-B14F-4D97-AF65-F5344CB8AC3E}">
        <p14:creationId xmlns:p14="http://schemas.microsoft.com/office/powerpoint/2010/main" val="173179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The architecture feels like</a:t>
            </a:r>
          </a:p>
        </p:txBody>
      </p:sp>
    </p:spTree>
    <p:extLst>
      <p:ext uri="{BB962C8B-B14F-4D97-AF65-F5344CB8AC3E}">
        <p14:creationId xmlns:p14="http://schemas.microsoft.com/office/powerpoint/2010/main" val="3549982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insect on the groun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4414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Operations feels like</a:t>
            </a:r>
          </a:p>
        </p:txBody>
      </p:sp>
    </p:spTree>
    <p:extLst>
      <p:ext uri="{BB962C8B-B14F-4D97-AF65-F5344CB8AC3E}">
        <p14:creationId xmlns:p14="http://schemas.microsoft.com/office/powerpoint/2010/main" val="150757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grass, outdoor, foo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3119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Sales has to pretend it is</a:t>
            </a:r>
          </a:p>
        </p:txBody>
      </p:sp>
    </p:spTree>
    <p:extLst>
      <p:ext uri="{BB962C8B-B14F-4D97-AF65-F5344CB8AC3E}">
        <p14:creationId xmlns:p14="http://schemas.microsoft.com/office/powerpoint/2010/main" val="365249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uilding&#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3000"/>
            <a:ext cx="9144000" cy="9144000"/>
          </a:xfrm>
        </p:spPr>
      </p:pic>
    </p:spTree>
    <p:extLst>
      <p:ext uri="{BB962C8B-B14F-4D97-AF65-F5344CB8AC3E}">
        <p14:creationId xmlns:p14="http://schemas.microsoft.com/office/powerpoint/2010/main" val="223730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But sales knows it actually is</a:t>
            </a:r>
          </a:p>
        </p:txBody>
      </p:sp>
    </p:spTree>
    <p:extLst>
      <p:ext uri="{BB962C8B-B14F-4D97-AF65-F5344CB8AC3E}">
        <p14:creationId xmlns:p14="http://schemas.microsoft.com/office/powerpoint/2010/main" val="333570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tree&#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717" y="1"/>
            <a:ext cx="10325385" cy="6879288"/>
          </a:xfrm>
        </p:spPr>
      </p:pic>
    </p:spTree>
    <p:extLst>
      <p:ext uri="{BB962C8B-B14F-4D97-AF65-F5344CB8AC3E}">
        <p14:creationId xmlns:p14="http://schemas.microsoft.com/office/powerpoint/2010/main" val="142411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Customers feel</a:t>
            </a:r>
          </a:p>
        </p:txBody>
      </p:sp>
    </p:spTree>
    <p:extLst>
      <p:ext uri="{BB962C8B-B14F-4D97-AF65-F5344CB8AC3E}">
        <p14:creationId xmlns:p14="http://schemas.microsoft.com/office/powerpoint/2010/main" val="3600098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Arlo Belshee</a:t>
            </a:r>
          </a:p>
        </p:txBody>
      </p:sp>
      <p:sp>
        <p:nvSpPr>
          <p:cNvPr id="3" name="Content Placeholder 2"/>
          <p:cNvSpPr>
            <a:spLocks noGrp="1"/>
          </p:cNvSpPr>
          <p:nvPr>
            <p:ph sz="quarter" idx="13"/>
          </p:nvPr>
        </p:nvSpPr>
        <p:spPr>
          <a:xfrm>
            <a:off x="685330" y="2367093"/>
            <a:ext cx="7772870" cy="4341438"/>
          </a:xfrm>
        </p:spPr>
        <p:txBody>
          <a:bodyPr>
            <a:normAutofit/>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http://bit.ly/BugsZeroSlides</a:t>
            </a:r>
            <a:r>
              <a:rPr lang="en-US" dirty="0"/>
              <a:t> (this talk)</a:t>
            </a:r>
          </a:p>
          <a:p>
            <a:pPr marL="0" indent="0">
              <a:buNone/>
            </a:pPr>
            <a:endParaRPr lang="en-US" dirty="0"/>
          </a:p>
          <a:p>
            <a:pPr marL="0" indent="0">
              <a:buNone/>
            </a:pPr>
            <a:r>
              <a:rPr lang="en-US" dirty="0"/>
              <a:t>Team Craftsman, Legacy Code Mender, and </a:t>
            </a:r>
            <a:r>
              <a:rPr lang="en-US" dirty="0" err="1"/>
              <a:t>Rabblerouser</a:t>
            </a:r>
            <a:endParaRPr lang="en-US" dirty="0"/>
          </a:p>
          <a:p>
            <a:pPr marL="0" indent="0">
              <a:buNone/>
            </a:pPr>
            <a:r>
              <a:rPr lang="en-US" dirty="0"/>
              <a:t>Tableau &amp; Innovating Teams</a:t>
            </a:r>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328181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wearing a hat&#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254" y="0"/>
            <a:ext cx="10321426" cy="6870199"/>
          </a:xfrm>
        </p:spPr>
      </p:pic>
    </p:spTree>
    <p:extLst>
      <p:ext uri="{BB962C8B-B14F-4D97-AF65-F5344CB8AC3E}">
        <p14:creationId xmlns:p14="http://schemas.microsoft.com/office/powerpoint/2010/main" val="358395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And execs feel</a:t>
            </a:r>
          </a:p>
        </p:txBody>
      </p:sp>
    </p:spTree>
    <p:extLst>
      <p:ext uri="{BB962C8B-B14F-4D97-AF65-F5344CB8AC3E}">
        <p14:creationId xmlns:p14="http://schemas.microsoft.com/office/powerpoint/2010/main" val="315887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people posing for the camera&#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63221"/>
            <a:ext cx="9144000" cy="5131558"/>
          </a:xfrm>
        </p:spPr>
      </p:pic>
    </p:spTree>
    <p:extLst>
      <p:ext uri="{BB962C8B-B14F-4D97-AF65-F5344CB8AC3E}">
        <p14:creationId xmlns:p14="http://schemas.microsoft.com/office/powerpoint/2010/main" val="225983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design</a:t>
            </a:r>
            <a:br>
              <a:rPr lang="en-US" dirty="0"/>
            </a:br>
            <a:r>
              <a:rPr lang="en-US" dirty="0"/>
              <a:t>+</a:t>
            </a:r>
            <a:br>
              <a:rPr lang="en-US" dirty="0"/>
            </a:br>
            <a:r>
              <a:rPr lang="en-US" dirty="0"/>
              <a:t>30 years of</a:t>
            </a:r>
            <a:br>
              <a:rPr lang="en-US" dirty="0"/>
            </a:br>
            <a:r>
              <a:rPr lang="en-US" dirty="0"/>
              <a:t>careful changes</a:t>
            </a:r>
          </a:p>
        </p:txBody>
      </p:sp>
      <p:pic>
        <p:nvPicPr>
          <p:cNvPr id="3" name="Content Placeholder 2"/>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0386" b="22345"/>
          <a:stretch/>
        </p:blipFill>
        <p:spPr>
          <a:xfrm>
            <a:off x="0" y="-1"/>
            <a:ext cx="9144000" cy="4114800"/>
          </a:xfrm>
        </p:spPr>
      </p:pic>
    </p:spTree>
    <p:extLst>
      <p:ext uri="{BB962C8B-B14F-4D97-AF65-F5344CB8AC3E}">
        <p14:creationId xmlns:p14="http://schemas.microsoft.com/office/powerpoint/2010/main" val="310037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30+ years</a:t>
            </a:r>
          </a:p>
          <a:p>
            <a:r>
              <a:rPr lang="en-US" dirty="0"/>
              <a:t>26,000 lines</a:t>
            </a:r>
          </a:p>
          <a:p>
            <a:r>
              <a:rPr lang="en-US" dirty="0"/>
              <a:t>Uses undocumented system calls</a:t>
            </a:r>
          </a:p>
          <a:p>
            <a:r>
              <a:rPr lang="en-US" dirty="0"/>
              <a:t>Uses </a:t>
            </a:r>
            <a:r>
              <a:rPr lang="en-US" dirty="0" err="1"/>
              <a:t>gotos</a:t>
            </a:r>
            <a:r>
              <a:rPr lang="en-US" dirty="0"/>
              <a:t> liberally</a:t>
            </a:r>
          </a:p>
          <a:p>
            <a:r>
              <a:rPr lang="en-US" dirty="0"/>
              <a:t>Monitors keyboard and mouse</a:t>
            </a:r>
          </a:p>
          <a:p>
            <a:endParaRPr lang="en-US" dirty="0"/>
          </a:p>
          <a:p>
            <a:r>
              <a:rPr lang="en-US" dirty="0"/>
              <a:t>Need to add support for touch and pen</a:t>
            </a:r>
          </a:p>
        </p:txBody>
      </p:sp>
    </p:spTree>
    <p:extLst>
      <p:ext uri="{BB962C8B-B14F-4D97-AF65-F5344CB8AC3E}">
        <p14:creationId xmlns:p14="http://schemas.microsoft.com/office/powerpoint/2010/main" val="62272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33+ years</a:t>
            </a:r>
          </a:p>
          <a:p>
            <a:r>
              <a:rPr lang="en-US" dirty="0"/>
              <a:t>18,000 lines, x2</a:t>
            </a:r>
          </a:p>
          <a:p>
            <a:r>
              <a:rPr lang="en-US" dirty="0"/>
              <a:t>Uses undocumented system calls</a:t>
            </a:r>
          </a:p>
          <a:p>
            <a:r>
              <a:rPr lang="en-US" dirty="0"/>
              <a:t>Uses </a:t>
            </a:r>
            <a:r>
              <a:rPr lang="en-US" dirty="0" err="1"/>
              <a:t>gotos</a:t>
            </a:r>
            <a:r>
              <a:rPr lang="en-US" dirty="0"/>
              <a:t> liberally, including jumps between functions</a:t>
            </a:r>
          </a:p>
          <a:p>
            <a:r>
              <a:rPr lang="en-US" dirty="0"/>
              <a:t>Monitors keyboard, mouse, touch and pen</a:t>
            </a:r>
          </a:p>
          <a:p>
            <a:endParaRPr lang="en-US" dirty="0"/>
          </a:p>
          <a:p>
            <a:r>
              <a:rPr lang="en-US" dirty="0"/>
              <a:t>Need to port to new OS, with different input devices</a:t>
            </a:r>
          </a:p>
        </p:txBody>
      </p:sp>
    </p:spTree>
    <p:extLst>
      <p:ext uri="{BB962C8B-B14F-4D97-AF65-F5344CB8AC3E}">
        <p14:creationId xmlns:p14="http://schemas.microsoft.com/office/powerpoint/2010/main" val="2593815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 Annoy Me</a:t>
            </a:r>
            <a:br>
              <a:rPr lang="en-US" dirty="0"/>
            </a:br>
            <a:r>
              <a:rPr lang="en-US" dirty="0"/>
              <a:t>I Decided to Stop Having Them</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477913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lIns="91440" tIns="45720" rIns="91440" bIns="45720" rtlCol="0" anchor="b">
            <a:normAutofit/>
          </a:bodyPr>
          <a:lstStyle/>
          <a:p>
            <a:r>
              <a:rPr lang="en-US" sz="4800" dirty="0"/>
              <a:t>Bugs are Exciting</a:t>
            </a:r>
            <a:br>
              <a:rPr lang="en-US" sz="4800" dirty="0"/>
            </a:br>
            <a:br>
              <a:rPr lang="en-US" sz="4800" dirty="0"/>
            </a:br>
            <a:r>
              <a:rPr lang="en-US" sz="4800" dirty="0"/>
              <a:t>Like Kitchen Fires</a:t>
            </a:r>
          </a:p>
        </p:txBody>
      </p:sp>
      <p:pic>
        <p:nvPicPr>
          <p:cNvPr id="9" name="Content Placeholder 8" descr="A large fire in a room&#10;&#10;Description generated with very high confidence"/>
          <p:cNvPicPr preferRelativeResize="0">
            <a:picLocks noGrp="1"/>
          </p:cNvPicPr>
          <p:nvPr>
            <p:ph sz="quarter" idx="4294967295"/>
          </p:nvPr>
        </p:nvPicPr>
        <p:blipFill rotWithShape="1">
          <a:blip r:embed="rId2">
            <a:extLst>
              <a:ext uri="{28A0092B-C50C-407E-A947-70E740481C1C}">
                <a14:useLocalDpi xmlns:a14="http://schemas.microsoft.com/office/drawing/2010/main" val="0"/>
              </a:ext>
            </a:extLst>
          </a:blip>
          <a:srcRect t="33" b="32805"/>
          <a:stretch/>
        </p:blipFill>
        <p:spPr>
          <a:xfrm>
            <a:off x="0" y="0"/>
            <a:ext cx="9146438" cy="4114800"/>
          </a:xfrm>
          <a:prstGeom prst="rect">
            <a:avLst/>
          </a:prstGeom>
        </p:spPr>
      </p:pic>
    </p:spTree>
    <p:extLst>
      <p:ext uri="{BB962C8B-B14F-4D97-AF65-F5344CB8AC3E}">
        <p14:creationId xmlns:p14="http://schemas.microsoft.com/office/powerpoint/2010/main" val="128090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800" dirty="0"/>
              <a:t>Fires Have Causes</a:t>
            </a:r>
          </a:p>
        </p:txBody>
      </p:sp>
      <p:pic>
        <p:nvPicPr>
          <p:cNvPr id="5" name="Content Placeholder 4" descr="A picture containing indoor, kitchenware, cabinet&#10;&#10;Description generated with very high confidence"/>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8472"/>
          <a:stretch/>
        </p:blipFill>
        <p:spPr>
          <a:xfrm>
            <a:off x="0" y="0"/>
            <a:ext cx="9144000" cy="4114800"/>
          </a:xfrm>
          <a:prstGeom prst="rect">
            <a:avLst/>
          </a:prstGeom>
        </p:spPr>
      </p:pic>
    </p:spTree>
    <p:extLst>
      <p:ext uri="{BB962C8B-B14F-4D97-AF65-F5344CB8AC3E}">
        <p14:creationId xmlns:p14="http://schemas.microsoft.com/office/powerpoint/2010/main" val="225359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67754"/>
            <a:ext cx="7773338" cy="830754"/>
          </a:xfrm>
        </p:spPr>
        <p:txBody>
          <a:bodyPr/>
          <a:lstStyle/>
          <a:p>
            <a:r>
              <a:rPr lang="en-US" dirty="0"/>
              <a:t>Caused by a cow?</a:t>
            </a:r>
          </a:p>
        </p:txBody>
      </p:sp>
      <p:pic>
        <p:nvPicPr>
          <p:cNvPr id="5" name="Content Placeholder 4" descr="A close up of a hill&#10;&#10;Description generated with high confidence"/>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 b="12628"/>
          <a:stretch/>
        </p:blipFill>
        <p:spPr>
          <a:xfrm>
            <a:off x="0" y="0"/>
            <a:ext cx="9144000" cy="5486400"/>
          </a:xfrm>
        </p:spPr>
      </p:pic>
    </p:spTree>
    <p:extLst>
      <p:ext uri="{BB962C8B-B14F-4D97-AF65-F5344CB8AC3E}">
        <p14:creationId xmlns:p14="http://schemas.microsoft.com/office/powerpoint/2010/main" val="420815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BugsZero</a:t>
            </a:r>
            <a:r>
              <a:rPr lang="en-US" dirty="0"/>
              <a:t> Story:</a:t>
            </a:r>
            <a:br>
              <a:rPr lang="en-US" dirty="0"/>
            </a:br>
            <a:r>
              <a:rPr lang="en-US" dirty="0"/>
              <a:t>Why We Think We Care</a:t>
            </a:r>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50" y="2303585"/>
            <a:ext cx="9140102" cy="3947746"/>
          </a:xfrm>
        </p:spPr>
      </p:pic>
    </p:spTree>
    <p:extLst>
      <p:ext uri="{BB962C8B-B14F-4D97-AF65-F5344CB8AC3E}">
        <p14:creationId xmlns:p14="http://schemas.microsoft.com/office/powerpoint/2010/main" val="378810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50169"/>
            <a:ext cx="7773338" cy="848339"/>
          </a:xfrm>
        </p:spPr>
        <p:txBody>
          <a:bodyPr/>
          <a:lstStyle/>
          <a:p>
            <a:r>
              <a:rPr lang="en-US" dirty="0"/>
              <a:t>1,000,000 Fires Prevented</a:t>
            </a:r>
          </a:p>
        </p:txBody>
      </p:sp>
      <p:pic>
        <p:nvPicPr>
          <p:cNvPr id="5" name="Content Placeholder 4" descr="A picture containing text, map&#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0624" y="0"/>
            <a:ext cx="7675934" cy="5495192"/>
          </a:xfrm>
        </p:spPr>
      </p:pic>
    </p:spTree>
    <p:extLst>
      <p:ext uri="{BB962C8B-B14F-4D97-AF65-F5344CB8AC3E}">
        <p14:creationId xmlns:p14="http://schemas.microsoft.com/office/powerpoint/2010/main" val="183684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people build a building, are they thinking about fire prevention?</a:t>
            </a:r>
          </a:p>
        </p:txBody>
      </p:sp>
    </p:spTree>
    <p:extLst>
      <p:ext uri="{BB962C8B-B14F-4D97-AF65-F5344CB8AC3E}">
        <p14:creationId xmlns:p14="http://schemas.microsoft.com/office/powerpoint/2010/main" val="172405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Prevent Bugs?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639171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take an action for a fixed period of time, such that the probability of some undesirable outcome is permanently reduced.</a:t>
            </a:r>
          </a:p>
        </p:txBody>
      </p:sp>
      <p:sp>
        <p:nvSpPr>
          <p:cNvPr id="3" name="Text Placeholder 2"/>
          <p:cNvSpPr>
            <a:spLocks noGrp="1"/>
          </p:cNvSpPr>
          <p:nvPr>
            <p:ph type="body" sz="half" idx="13"/>
          </p:nvPr>
        </p:nvSpPr>
        <p:spPr/>
        <p:txBody>
          <a:bodyPr/>
          <a:lstStyle/>
          <a:p>
            <a:pPr algn="r"/>
            <a:r>
              <a:rPr lang="en-US" dirty="0"/>
              <a:t>Arlo</a:t>
            </a:r>
          </a:p>
        </p:txBody>
      </p:sp>
      <p:sp>
        <p:nvSpPr>
          <p:cNvPr id="4" name="Text Placeholder 3"/>
          <p:cNvSpPr>
            <a:spLocks noGrp="1"/>
          </p:cNvSpPr>
          <p:nvPr>
            <p:ph type="body" sz="half" idx="2"/>
          </p:nvPr>
        </p:nvSpPr>
        <p:spPr/>
        <p:txBody>
          <a:bodyPr>
            <a:normAutofit/>
          </a:bodyPr>
          <a:lstStyle/>
          <a:p>
            <a:r>
              <a:rPr lang="en-US" sz="3600" dirty="0"/>
              <a:t>Definition of “Prevent”</a:t>
            </a:r>
          </a:p>
        </p:txBody>
      </p:sp>
    </p:spTree>
    <p:extLst>
      <p:ext uri="{BB962C8B-B14F-4D97-AF65-F5344CB8AC3E}">
        <p14:creationId xmlns:p14="http://schemas.microsoft.com/office/powerpoint/2010/main" val="2053322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28590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 Spread</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1766911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Anything that would </a:t>
            </a:r>
            <a:r>
              <a:rPr lang="en-US" b="1" dirty="0"/>
              <a:t>frustrate, confuse, or disappoint</a:t>
            </a:r>
            <a:r>
              <a:rPr lang="en-US" dirty="0"/>
              <a:t> some human, and is </a:t>
            </a:r>
            <a:r>
              <a:rPr lang="en-US" b="1" dirty="0"/>
              <a:t>potentially visible</a:t>
            </a:r>
            <a:r>
              <a:rPr lang="en-US" dirty="0"/>
              <a:t> to any human other than the one who created it.</a:t>
            </a:r>
          </a:p>
        </p:txBody>
      </p:sp>
      <p:sp>
        <p:nvSpPr>
          <p:cNvPr id="6" name="Text Placeholder 5"/>
          <p:cNvSpPr>
            <a:spLocks noGrp="1"/>
          </p:cNvSpPr>
          <p:nvPr>
            <p:ph type="body" sz="half" idx="13"/>
          </p:nvPr>
        </p:nvSpPr>
        <p:spPr/>
        <p:txBody>
          <a:bodyPr/>
          <a:lstStyle/>
          <a:p>
            <a:pPr algn="r"/>
            <a:r>
              <a:rPr lang="en-US" dirty="0"/>
              <a:t>Arlo</a:t>
            </a:r>
          </a:p>
        </p:txBody>
      </p:sp>
      <p:sp>
        <p:nvSpPr>
          <p:cNvPr id="5" name="Text Placeholder 4"/>
          <p:cNvSpPr>
            <a:spLocks noGrp="1"/>
          </p:cNvSpPr>
          <p:nvPr>
            <p:ph type="body" sz="half" idx="2"/>
          </p:nvPr>
        </p:nvSpPr>
        <p:spPr/>
        <p:txBody>
          <a:bodyPr>
            <a:normAutofit/>
          </a:bodyPr>
          <a:lstStyle/>
          <a:p>
            <a:r>
              <a:rPr lang="en-US" sz="3600" dirty="0"/>
              <a:t>Definition of “Bug”</a:t>
            </a:r>
          </a:p>
        </p:txBody>
      </p:sp>
    </p:spTree>
    <p:extLst>
      <p:ext uri="{BB962C8B-B14F-4D97-AF65-F5344CB8AC3E}">
        <p14:creationId xmlns:p14="http://schemas.microsoft.com/office/powerpoint/2010/main" val="1161067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that Can Cause Bugs</a:t>
            </a:r>
          </a:p>
        </p:txBody>
      </p:sp>
      <p:sp>
        <p:nvSpPr>
          <p:cNvPr id="3" name="Content Placeholder 2"/>
          <p:cNvSpPr>
            <a:spLocks noGrp="1"/>
          </p:cNvSpPr>
          <p:nvPr>
            <p:ph sz="quarter" idx="13"/>
          </p:nvPr>
        </p:nvSpPr>
        <p:spPr>
          <a:xfrm>
            <a:off x="685330" y="2367093"/>
            <a:ext cx="7772870" cy="4315061"/>
          </a:xfrm>
        </p:spPr>
        <p:txBody>
          <a:bodyPr/>
          <a:lstStyle/>
          <a:p>
            <a:r>
              <a:rPr lang="en-US" dirty="0"/>
              <a:t>Changing what a human receives</a:t>
            </a:r>
          </a:p>
          <a:p>
            <a:pPr lvl="1"/>
            <a:r>
              <a:rPr lang="en-US" sz="2800" b="1" dirty="0"/>
              <a:t>Coding</a:t>
            </a:r>
          </a:p>
          <a:p>
            <a:pPr lvl="1"/>
            <a:r>
              <a:rPr lang="en-US" dirty="0"/>
              <a:t>Designing</a:t>
            </a:r>
          </a:p>
          <a:p>
            <a:r>
              <a:rPr lang="en-US" dirty="0"/>
              <a:t>Changing what a human expects</a:t>
            </a:r>
          </a:p>
          <a:p>
            <a:pPr lvl="1"/>
            <a:r>
              <a:rPr lang="en-US" dirty="0"/>
              <a:t>Selling</a:t>
            </a:r>
          </a:p>
          <a:p>
            <a:pPr lvl="1"/>
            <a:r>
              <a:rPr lang="en-US" dirty="0"/>
              <a:t>Gaining insight about customer intent / need</a:t>
            </a:r>
          </a:p>
          <a:p>
            <a:pPr lvl="1"/>
            <a:r>
              <a:rPr lang="en-US" dirty="0"/>
              <a:t>Marketing</a:t>
            </a:r>
          </a:p>
          <a:p>
            <a:pPr lvl="1"/>
            <a:r>
              <a:rPr lang="en-US" dirty="0"/>
              <a:t>UI / UX</a:t>
            </a:r>
          </a:p>
          <a:p>
            <a:pPr lvl="1"/>
            <a:r>
              <a:rPr lang="en-US" dirty="0"/>
              <a:t>The world changing</a:t>
            </a:r>
          </a:p>
        </p:txBody>
      </p:sp>
    </p:spTree>
    <p:extLst>
      <p:ext uri="{BB962C8B-B14F-4D97-AF65-F5344CB8AC3E}">
        <p14:creationId xmlns:p14="http://schemas.microsoft.com/office/powerpoint/2010/main" val="3418831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Contexts that Turn Those Actions Into Bugs</a:t>
            </a:r>
            <a:br>
              <a:rPr lang="en-US" dirty="0"/>
            </a:br>
            <a:endParaRPr lang="en-US" dirty="0"/>
          </a:p>
        </p:txBody>
      </p:sp>
      <p:sp>
        <p:nvSpPr>
          <p:cNvPr id="4" name="TextBox 3"/>
          <p:cNvSpPr txBox="1"/>
          <p:nvPr/>
        </p:nvSpPr>
        <p:spPr>
          <a:xfrm>
            <a:off x="1240562" y="3758173"/>
            <a:ext cx="1996059" cy="369332"/>
          </a:xfrm>
          <a:prstGeom prst="rect">
            <a:avLst/>
          </a:prstGeom>
          <a:noFill/>
        </p:spPr>
        <p:txBody>
          <a:bodyPr wrap="none" rtlCol="0">
            <a:spAutoFit/>
          </a:bodyPr>
          <a:lstStyle/>
          <a:p>
            <a:pPr algn="ctr"/>
            <a:r>
              <a:rPr lang="en-US" dirty="0"/>
              <a:t>Unreadable code</a:t>
            </a:r>
          </a:p>
        </p:txBody>
      </p:sp>
      <p:sp>
        <p:nvSpPr>
          <p:cNvPr id="5" name="TextBox 4"/>
          <p:cNvSpPr txBox="1"/>
          <p:nvPr/>
        </p:nvSpPr>
        <p:spPr>
          <a:xfrm>
            <a:off x="5789993" y="3758173"/>
            <a:ext cx="2132315" cy="369332"/>
          </a:xfrm>
          <a:prstGeom prst="rect">
            <a:avLst/>
          </a:prstGeom>
          <a:noFill/>
        </p:spPr>
        <p:txBody>
          <a:bodyPr wrap="none" rtlCol="0">
            <a:spAutoFit/>
          </a:bodyPr>
          <a:lstStyle/>
          <a:p>
            <a:pPr algn="ctr"/>
            <a:r>
              <a:rPr lang="en-US" dirty="0"/>
              <a:t>Context sensitivity</a:t>
            </a:r>
          </a:p>
        </p:txBody>
      </p:sp>
      <p:sp>
        <p:nvSpPr>
          <p:cNvPr id="6" name="TextBox 5"/>
          <p:cNvSpPr txBox="1"/>
          <p:nvPr/>
        </p:nvSpPr>
        <p:spPr>
          <a:xfrm>
            <a:off x="658673" y="6310698"/>
            <a:ext cx="3159839" cy="369332"/>
          </a:xfrm>
          <a:prstGeom prst="rect">
            <a:avLst/>
          </a:prstGeom>
          <a:noFill/>
        </p:spPr>
        <p:txBody>
          <a:bodyPr wrap="none" rtlCol="0">
            <a:spAutoFit/>
          </a:bodyPr>
          <a:lstStyle/>
          <a:p>
            <a:pPr algn="ctr"/>
            <a:r>
              <a:rPr lang="en-US" dirty="0"/>
              <a:t>Stuff developers don’t know</a:t>
            </a:r>
          </a:p>
        </p:txBody>
      </p:sp>
      <p:sp>
        <p:nvSpPr>
          <p:cNvPr id="7" name="TextBox 6"/>
          <p:cNvSpPr txBox="1"/>
          <p:nvPr/>
        </p:nvSpPr>
        <p:spPr>
          <a:xfrm>
            <a:off x="5216919" y="6172199"/>
            <a:ext cx="3278462" cy="646331"/>
          </a:xfrm>
          <a:prstGeom prst="rect">
            <a:avLst/>
          </a:prstGeom>
          <a:noFill/>
        </p:spPr>
        <p:txBody>
          <a:bodyPr wrap="none" rtlCol="0">
            <a:spAutoFit/>
          </a:bodyPr>
          <a:lstStyle/>
          <a:p>
            <a:r>
              <a:rPr lang="en-US" dirty="0"/>
              <a:t>Miscommunications between</a:t>
            </a:r>
          </a:p>
          <a:p>
            <a:pPr algn="ctr"/>
            <a:r>
              <a:rPr lang="en-US" dirty="0"/>
              <a:t>customer and developer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5" y="1742101"/>
            <a:ext cx="3756211" cy="201288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91" y="1742101"/>
            <a:ext cx="3805612" cy="2012886"/>
          </a:xfrm>
          <a:prstGeom prst="rect">
            <a:avLst/>
          </a:prstGeom>
        </p:spPr>
      </p:pic>
      <p:pic>
        <p:nvPicPr>
          <p:cNvPr id="15" name="Picture 14" descr="A close up of a baby&#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6" y="4156127"/>
            <a:ext cx="3584128" cy="2016072"/>
          </a:xfrm>
          <a:prstGeom prst="rect">
            <a:avLst/>
          </a:prstGeom>
        </p:spPr>
      </p:pic>
      <p:pic>
        <p:nvPicPr>
          <p:cNvPr id="17" name="Picture 16" descr="A picture containing text, map&#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456" y="4127505"/>
            <a:ext cx="4089388" cy="2044694"/>
          </a:xfrm>
          <a:prstGeom prst="rect">
            <a:avLst/>
          </a:prstGeom>
        </p:spPr>
      </p:pic>
    </p:spTree>
    <p:extLst>
      <p:ext uri="{BB962C8B-B14F-4D97-AF65-F5344CB8AC3E}">
        <p14:creationId xmlns:p14="http://schemas.microsoft.com/office/powerpoint/2010/main" val="1694186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Situations that Spread </a:t>
            </a:r>
            <a:r>
              <a:rPr lang="en-US" dirty="0" err="1"/>
              <a:t>Bugginess</a:t>
            </a:r>
            <a:br>
              <a:rPr lang="en-US" dirty="0"/>
            </a:br>
            <a:endParaRPr lang="en-US" dirty="0"/>
          </a:p>
        </p:txBody>
      </p:sp>
      <p:sp>
        <p:nvSpPr>
          <p:cNvPr id="4" name="TextBox 3"/>
          <p:cNvSpPr txBox="1"/>
          <p:nvPr/>
        </p:nvSpPr>
        <p:spPr>
          <a:xfrm>
            <a:off x="1682990" y="3758173"/>
            <a:ext cx="1111203" cy="369332"/>
          </a:xfrm>
          <a:prstGeom prst="rect">
            <a:avLst/>
          </a:prstGeom>
          <a:noFill/>
        </p:spPr>
        <p:txBody>
          <a:bodyPr wrap="none" rtlCol="0">
            <a:spAutoFit/>
          </a:bodyPr>
          <a:lstStyle/>
          <a:p>
            <a:pPr algn="ctr"/>
            <a:r>
              <a:rPr lang="en-US" dirty="0"/>
              <a:t>Hurrying</a:t>
            </a:r>
          </a:p>
        </p:txBody>
      </p:sp>
      <p:sp>
        <p:nvSpPr>
          <p:cNvPr id="5" name="TextBox 4"/>
          <p:cNvSpPr txBox="1"/>
          <p:nvPr/>
        </p:nvSpPr>
        <p:spPr>
          <a:xfrm>
            <a:off x="5882970" y="3758173"/>
            <a:ext cx="1946367" cy="369332"/>
          </a:xfrm>
          <a:prstGeom prst="rect">
            <a:avLst/>
          </a:prstGeom>
          <a:noFill/>
        </p:spPr>
        <p:txBody>
          <a:bodyPr wrap="none" rtlCol="0">
            <a:spAutoFit/>
          </a:bodyPr>
          <a:lstStyle/>
          <a:p>
            <a:pPr algn="ctr"/>
            <a:r>
              <a:rPr lang="en-US" dirty="0"/>
              <a:t>Accepting Errors</a:t>
            </a:r>
          </a:p>
        </p:txBody>
      </p:sp>
      <p:sp>
        <p:nvSpPr>
          <p:cNvPr id="6" name="TextBox 5"/>
          <p:cNvSpPr txBox="1"/>
          <p:nvPr/>
        </p:nvSpPr>
        <p:spPr>
          <a:xfrm>
            <a:off x="1098700" y="6310698"/>
            <a:ext cx="2279791" cy="369332"/>
          </a:xfrm>
          <a:prstGeom prst="rect">
            <a:avLst/>
          </a:prstGeom>
          <a:noFill/>
        </p:spPr>
        <p:txBody>
          <a:bodyPr wrap="none" rtlCol="0">
            <a:spAutoFit/>
          </a:bodyPr>
          <a:lstStyle/>
          <a:p>
            <a:pPr algn="ctr"/>
            <a:r>
              <a:rPr lang="en-US" dirty="0"/>
              <a:t>Repeating Mistakes</a:t>
            </a:r>
          </a:p>
        </p:txBody>
      </p:sp>
      <p:sp>
        <p:nvSpPr>
          <p:cNvPr id="7" name="TextBox 6"/>
          <p:cNvSpPr txBox="1"/>
          <p:nvPr/>
        </p:nvSpPr>
        <p:spPr>
          <a:xfrm>
            <a:off x="5676981" y="6310698"/>
            <a:ext cx="2358338" cy="369332"/>
          </a:xfrm>
          <a:prstGeom prst="rect">
            <a:avLst/>
          </a:prstGeom>
          <a:noFill/>
        </p:spPr>
        <p:txBody>
          <a:bodyPr wrap="none" rtlCol="0">
            <a:spAutoFit/>
          </a:bodyPr>
          <a:lstStyle/>
          <a:p>
            <a:r>
              <a:rPr lang="en-US" dirty="0"/>
              <a:t>High Risk of Change</a:t>
            </a:r>
          </a:p>
        </p:txBody>
      </p:sp>
      <p:pic>
        <p:nvPicPr>
          <p:cNvPr id="12" name="Picture 11" descr="A person with a clock&#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68" y="1627378"/>
            <a:ext cx="2127609" cy="2127609"/>
          </a:xfrm>
          <a:prstGeom prst="rect">
            <a:avLst/>
          </a:prstGeom>
        </p:spPr>
      </p:pic>
      <p:pic>
        <p:nvPicPr>
          <p:cNvPr id="14" name="Picture 13" descr="A close up of a logo&#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374" y="1623911"/>
            <a:ext cx="1475552" cy="2131076"/>
          </a:xfrm>
          <a:prstGeom prst="rect">
            <a:avLst/>
          </a:prstGeom>
        </p:spPr>
      </p:pic>
      <p:pic>
        <p:nvPicPr>
          <p:cNvPr id="16" name="Picture 15" descr="A picture containing thing&#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079" y="4179622"/>
            <a:ext cx="1628142" cy="2131076"/>
          </a:xfrm>
          <a:prstGeom prst="rect">
            <a:avLst/>
          </a:prstGeom>
        </p:spPr>
      </p:pic>
      <p:pic>
        <p:nvPicPr>
          <p:cNvPr id="8" name="Picture 7" descr="A black sign with white shirt&#10;&#10;Description generated with very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68" y="4179622"/>
            <a:ext cx="2131076" cy="2131076"/>
          </a:xfrm>
          <a:prstGeom prst="rect">
            <a:avLst/>
          </a:prstGeom>
        </p:spPr>
      </p:pic>
    </p:spTree>
    <p:extLst>
      <p:ext uri="{BB962C8B-B14F-4D97-AF65-F5344CB8AC3E}">
        <p14:creationId xmlns:p14="http://schemas.microsoft.com/office/powerpoint/2010/main" val="999213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Actually Care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887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Notice Little</a:t>
            </a:r>
            <a:br>
              <a:rPr lang="en-US" dirty="0"/>
            </a:br>
            <a:br>
              <a:rPr lang="en-US" dirty="0"/>
            </a:br>
            <a:r>
              <a:rPr lang="en-US" dirty="0"/>
              <a:t>Habit Drives Most Actions</a:t>
            </a:r>
          </a:p>
        </p:txBody>
      </p:sp>
      <p:pic>
        <p:nvPicPr>
          <p:cNvPr id="6" name="Content Placeholder 5" descr="A side view mirror&#10;&#10;Description generated with very high confidence"/>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25701" b="25701"/>
          <a:stretch/>
        </p:blipFill>
        <p:spPr>
          <a:xfrm>
            <a:off x="0" y="0"/>
            <a:ext cx="9144000" cy="4114800"/>
          </a:xfrm>
        </p:spPr>
      </p:pic>
    </p:spTree>
    <p:extLst>
      <p:ext uri="{BB962C8B-B14F-4D97-AF65-F5344CB8AC3E}">
        <p14:creationId xmlns:p14="http://schemas.microsoft.com/office/powerpoint/2010/main" val="260375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Bugs Don’t Come From What You Do</a:t>
            </a:r>
          </a:p>
        </p:txBody>
      </p:sp>
      <p:pic>
        <p:nvPicPr>
          <p:cNvPr id="6" name="Content Placeholder 5" descr="A picture containing table&#10;&#10;Description generated with very high confidence"/>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0"/>
            <a:ext cx="9144000" cy="4114800"/>
          </a:xfrm>
        </p:spPr>
      </p:pic>
    </p:spTree>
    <p:extLst>
      <p:ext uri="{BB962C8B-B14F-4D97-AF65-F5344CB8AC3E}">
        <p14:creationId xmlns:p14="http://schemas.microsoft.com/office/powerpoint/2010/main" val="577184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change the habits that set our results?</a:t>
            </a:r>
          </a:p>
        </p:txBody>
      </p:sp>
    </p:spTree>
    <p:extLst>
      <p:ext uri="{BB962C8B-B14F-4D97-AF65-F5344CB8AC3E}">
        <p14:creationId xmlns:p14="http://schemas.microsoft.com/office/powerpoint/2010/main" val="341795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Unreadable Code</a:t>
            </a:r>
          </a:p>
        </p:txBody>
      </p:sp>
      <p:sp>
        <p:nvSpPr>
          <p:cNvPr id="5" name="Text Placeholder 4"/>
          <p:cNvSpPr>
            <a:spLocks noGrp="1"/>
          </p:cNvSpPr>
          <p:nvPr>
            <p:ph type="body" sz="half" idx="2"/>
          </p:nvPr>
        </p:nvSpPr>
        <p:spPr/>
        <p:txBody>
          <a:bodyPr/>
          <a:lstStyle/>
          <a:p>
            <a:pPr marL="285750" indent="-285750" algn="l">
              <a:buFont typeface="Arial" panose="020B0604020202020204" pitchFamily="34" charset="0"/>
              <a:buChar char="•"/>
            </a:pPr>
            <a:r>
              <a:rPr lang="en-US" dirty="0"/>
              <a:t>Read by Refactoring Habits</a:t>
            </a:r>
          </a:p>
          <a:p>
            <a:pPr marL="285750" indent="-285750" algn="l">
              <a:buFont typeface="Arial" panose="020B0604020202020204" pitchFamily="34" charset="0"/>
              <a:buChar char="•"/>
            </a:pPr>
            <a:r>
              <a:rPr lang="en-US" dirty="0"/>
              <a:t>Insight Loop</a:t>
            </a:r>
          </a:p>
          <a:p>
            <a:pPr marL="285750" indent="-285750" algn="l">
              <a:buFont typeface="Arial" panose="020B0604020202020204" pitchFamily="34" charset="0"/>
              <a:buChar char="•"/>
            </a:pPr>
            <a:r>
              <a:rPr lang="en-US" dirty="0"/>
              <a:t>Core 6 </a:t>
            </a:r>
            <a:r>
              <a:rPr lang="en-US" dirty="0" err="1"/>
              <a:t>Refactorings</a:t>
            </a:r>
            <a:endParaRPr lang="en-US" dirty="0"/>
          </a:p>
          <a:p>
            <a:pPr marL="742950" lvl="1" indent="-285750">
              <a:buFont typeface="Arial" panose="020B0604020202020204" pitchFamily="34" charset="0"/>
              <a:buChar char="•"/>
            </a:pPr>
            <a:r>
              <a:rPr lang="en-US" dirty="0"/>
              <a:t>Rename to store insights</a:t>
            </a:r>
          </a:p>
          <a:p>
            <a:pPr marL="742950" lvl="1" indent="-285750">
              <a:buFont typeface="Arial" panose="020B0604020202020204" pitchFamily="34" charset="0"/>
              <a:buChar char="•"/>
            </a:pPr>
            <a:r>
              <a:rPr lang="en-US" dirty="0"/>
              <a:t>Extract Method to divide operations</a:t>
            </a:r>
          </a:p>
          <a:p>
            <a:pPr marL="742950" lvl="1" indent="-285750">
              <a:buFont typeface="Arial" panose="020B0604020202020204" pitchFamily="34" charset="0"/>
              <a:buChar char="•"/>
            </a:pPr>
            <a:r>
              <a:rPr lang="en-US" dirty="0"/>
              <a:t>Intro Variable / Param / Field to divide data</a:t>
            </a:r>
          </a:p>
          <a:p>
            <a:pPr marL="742950" lvl="1" indent="-285750">
              <a:buFont typeface="Arial" panose="020B0604020202020204" pitchFamily="34" charset="0"/>
              <a:buChar char="•"/>
            </a:pPr>
            <a:r>
              <a:rPr lang="en-US" dirty="0"/>
              <a:t>Inline to bring things together</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4452" r="34452"/>
          <a:stretch>
            <a:fillRect/>
          </a:stretch>
        </p:blipFill>
        <p:spPr>
          <a:prstGeom prst="rect">
            <a:avLst/>
          </a:prstGeom>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3103127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Sensitivity</a:t>
            </a:r>
          </a:p>
        </p:txBody>
      </p:sp>
      <p:sp>
        <p:nvSpPr>
          <p:cNvPr id="5" name="Text Placeholder 4"/>
          <p:cNvSpPr>
            <a:spLocks noGrp="1"/>
          </p:cNvSpPr>
          <p:nvPr>
            <p:ph type="body" sz="half" idx="2"/>
          </p:nvPr>
        </p:nvSpPr>
        <p:spPr>
          <a:xfrm>
            <a:off x="685346" y="2632853"/>
            <a:ext cx="4129604" cy="3811917"/>
          </a:xfrm>
        </p:spPr>
        <p:txBody>
          <a:bodyPr>
            <a:normAutofit/>
          </a:bodyPr>
          <a:lstStyle/>
          <a:p>
            <a:pPr marL="285750" indent="-285750" algn="l">
              <a:buFont typeface="Arial" panose="020B0604020202020204" pitchFamily="34" charset="0"/>
              <a:buChar char="•"/>
            </a:pPr>
            <a:r>
              <a:rPr lang="en-US" dirty="0"/>
              <a:t>Dependency Elimination Principle</a:t>
            </a:r>
          </a:p>
          <a:p>
            <a:pPr marL="285750" indent="-285750" algn="l">
              <a:buFont typeface="Arial" panose="020B0604020202020204" pitchFamily="34" charset="0"/>
              <a:buChar char="•"/>
            </a:pPr>
            <a:r>
              <a:rPr lang="en-US" dirty="0"/>
              <a:t>Dependency-Breaking Patterns</a:t>
            </a:r>
          </a:p>
          <a:p>
            <a:pPr marL="285750" indent="-285750" algn="l">
              <a:buFont typeface="Arial" panose="020B0604020202020204" pitchFamily="34" charset="0"/>
              <a:buChar char="•"/>
            </a:pPr>
            <a:r>
              <a:rPr lang="en-US" dirty="0"/>
              <a:t>Test by Refactoring Habits</a:t>
            </a:r>
          </a:p>
          <a:p>
            <a:pPr marL="742950" lvl="1" indent="-285750">
              <a:buFont typeface="Arial" panose="020B0604020202020204" pitchFamily="34" charset="0"/>
              <a:buChar char="•"/>
            </a:pPr>
            <a:r>
              <a:rPr lang="en-US" dirty="0"/>
              <a:t>Test as Spec</a:t>
            </a:r>
          </a:p>
          <a:p>
            <a:pPr marL="742950" lvl="1" indent="-285750">
              <a:buFont typeface="Arial" panose="020B0604020202020204" pitchFamily="34" charset="0"/>
              <a:buChar char="•"/>
            </a:pPr>
            <a:r>
              <a:rPr lang="en-US" dirty="0"/>
              <a:t>Acceptance </a:t>
            </a:r>
            <a:r>
              <a:rPr lang="en-US" dirty="0" err="1"/>
              <a:t>Microtests</a:t>
            </a:r>
            <a:endParaRPr lang="en-US" dirty="0"/>
          </a:p>
          <a:p>
            <a:pPr marL="285750" indent="-285750" algn="l">
              <a:buFont typeface="Arial" panose="020B0604020202020204" pitchFamily="34" charset="0"/>
              <a:buChar char="•"/>
            </a:pPr>
            <a:r>
              <a:rPr lang="en-US" dirty="0"/>
              <a:t>Design by Refactoring Habits</a:t>
            </a:r>
          </a:p>
          <a:p>
            <a:pPr marL="742950" lvl="1" indent="-285750">
              <a:buFont typeface="Arial" panose="020B0604020202020204" pitchFamily="34" charset="0"/>
              <a:buChar char="•"/>
            </a:pPr>
            <a:r>
              <a:rPr lang="en-US" dirty="0"/>
              <a:t>Replace Supplier with Supplies</a:t>
            </a:r>
          </a:p>
          <a:p>
            <a:pPr marL="742950" lvl="1" indent="-285750">
              <a:buFont typeface="Arial" panose="020B0604020202020204" pitchFamily="34" charset="0"/>
              <a:buChar char="•"/>
            </a:pPr>
            <a:r>
              <a:rPr lang="en-US" dirty="0"/>
              <a:t>Breaking up God Classes iteratively</a:t>
            </a:r>
          </a:p>
          <a:p>
            <a:pPr marL="742950" lvl="1" indent="-285750">
              <a:buFont typeface="Arial" panose="020B0604020202020204" pitchFamily="34" charset="0"/>
              <a:buChar char="•"/>
            </a:pPr>
            <a:r>
              <a:rPr lang="en-US" dirty="0"/>
              <a:t>Follow fields to find multiple responsibilities</a:t>
            </a:r>
          </a:p>
        </p:txBody>
      </p:sp>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3" t="-371" r="35" b="-371"/>
          <a:stretch/>
        </p:blipFill>
        <p:spPr>
          <a:xfrm rot="5400000">
            <a:off x="3745525" y="1890354"/>
            <a:ext cx="5943600" cy="3165231"/>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80499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Developers Don’t Know</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Pairing, Tripling, or Mobbing</a:t>
            </a:r>
          </a:p>
          <a:p>
            <a:pPr marL="742950" lvl="1" indent="-285750">
              <a:buFont typeface="Arial" panose="020B0604020202020204" pitchFamily="34" charset="0"/>
              <a:buChar char="•"/>
            </a:pPr>
            <a:r>
              <a:rPr lang="en-US" dirty="0"/>
              <a:t>Especially across roles</a:t>
            </a:r>
          </a:p>
          <a:p>
            <a:pPr marL="285750" indent="-285750" algn="l">
              <a:buFont typeface="Arial" panose="020B0604020202020204" pitchFamily="34" charset="0"/>
              <a:buChar char="•"/>
            </a:pPr>
            <a:r>
              <a:rPr lang="en-US" dirty="0"/>
              <a:t>Micro-habits &amp; Mind-shifts</a:t>
            </a:r>
          </a:p>
          <a:p>
            <a:pPr marL="285750" indent="-285750" algn="l">
              <a:buFont typeface="Arial" panose="020B0604020202020204" pitchFamily="34" charset="0"/>
              <a:buChar char="•"/>
            </a:pPr>
            <a:r>
              <a:rPr lang="en-US" dirty="0"/>
              <a:t>Customer visits</a:t>
            </a:r>
          </a:p>
          <a:p>
            <a:pPr marL="285750" indent="-285750" algn="l">
              <a:buFont typeface="Arial" panose="020B0604020202020204" pitchFamily="34" charset="0"/>
              <a:buChar char="•"/>
            </a:pPr>
            <a:r>
              <a:rPr lang="en-US" dirty="0"/>
              <a:t>Listen to the code</a:t>
            </a:r>
          </a:p>
        </p:txBody>
      </p:sp>
      <p:pic>
        <p:nvPicPr>
          <p:cNvPr id="6" name="Picture Placeholder 5" descr="A close up of a baby&#10;&#10;Description generated with very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615" r="29745"/>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2541463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Miscommunication on Path from Customer to Developer</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Shorten the path</a:t>
            </a:r>
          </a:p>
          <a:p>
            <a:pPr marL="285750" indent="-285750" algn="l">
              <a:buFont typeface="Arial" panose="020B0604020202020204" pitchFamily="34" charset="0"/>
              <a:buChar char="•"/>
            </a:pPr>
            <a:r>
              <a:rPr lang="en-US" dirty="0"/>
              <a:t>Customer telemetry</a:t>
            </a:r>
          </a:p>
          <a:p>
            <a:pPr marL="285750" indent="-285750" algn="l">
              <a:buFont typeface="Arial" panose="020B0604020202020204" pitchFamily="34" charset="0"/>
              <a:buChar char="•"/>
            </a:pPr>
            <a:r>
              <a:rPr lang="en-US" dirty="0"/>
              <a:t>Pair with technical support, on both coding and support cases</a:t>
            </a:r>
          </a:p>
          <a:p>
            <a:pPr marL="285750" indent="-285750" algn="l">
              <a:buFont typeface="Arial" panose="020B0604020202020204" pitchFamily="34" charset="0"/>
              <a:buChar char="•"/>
            </a:pPr>
            <a:endParaRPr lang="en-US" dirty="0"/>
          </a:p>
        </p:txBody>
      </p:sp>
      <p:pic>
        <p:nvPicPr>
          <p:cNvPr id="5" name="Picture Placeholder 4" descr="A picture containing text, map&#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35493" r="35493"/>
          <a:stretch>
            <a:fillRect/>
          </a:stretch>
        </p:blipFill>
        <p:spPr>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68215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Hurrying</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Prevent the obvious bugs with common causes</a:t>
            </a:r>
          </a:p>
          <a:p>
            <a:pPr marL="285750" indent="-285750" algn="l">
              <a:buFont typeface="Arial" panose="020B0604020202020204" pitchFamily="34" charset="0"/>
              <a:buChar char="•"/>
            </a:pPr>
            <a:r>
              <a:rPr lang="en-US" dirty="0"/>
              <a:t>This is failure demand; it goes away when the failures go away</a:t>
            </a:r>
          </a:p>
        </p:txBody>
      </p:sp>
      <p:pic>
        <p:nvPicPr>
          <p:cNvPr id="5" name="Picture Placeholder 4" descr="A person with a clock&#10;&#10;Description generated with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786" r="32189"/>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169835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Accepting Errors</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Count “days since last accident”</a:t>
            </a:r>
          </a:p>
          <a:p>
            <a:pPr marL="285750" indent="-285750" algn="l">
              <a:buFont typeface="Arial" panose="020B0604020202020204" pitchFamily="34" charset="0"/>
              <a:buChar char="•"/>
            </a:pPr>
            <a:r>
              <a:rPr lang="en-US" dirty="0"/>
              <a:t>Eliminate triage</a:t>
            </a:r>
          </a:p>
          <a:p>
            <a:pPr marL="285750" indent="-285750" algn="l">
              <a:buFont typeface="Arial" panose="020B0604020202020204" pitchFamily="34" charset="0"/>
              <a:buChar char="•"/>
            </a:pPr>
            <a:r>
              <a:rPr lang="en-US" dirty="0"/>
              <a:t>All bugs are more important than remaining features</a:t>
            </a:r>
          </a:p>
          <a:p>
            <a:pPr marL="285750" indent="-285750" algn="l">
              <a:buFont typeface="Arial" panose="020B0604020202020204" pitchFamily="34" charset="0"/>
              <a:buChar char="•"/>
            </a:pPr>
            <a:r>
              <a:rPr lang="en-US" dirty="0"/>
              <a:t>Change incentives for PO</a:t>
            </a:r>
          </a:p>
        </p:txBody>
      </p:sp>
      <p:pic>
        <p:nvPicPr>
          <p:cNvPr id="5" name="Picture Placeholder 4" descr="A close up of a logo&#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8097" r="8097"/>
          <a:stretch>
            <a:fillRect/>
          </a:stretch>
        </p:blipFill>
        <p:spPr>
          <a:prstGeom prst="rect">
            <a:avLst/>
          </a:prstGeom>
        </p:spPr>
      </p:pic>
    </p:spTree>
    <p:extLst>
      <p:ext uri="{BB962C8B-B14F-4D97-AF65-F5344CB8AC3E}">
        <p14:creationId xmlns:p14="http://schemas.microsoft.com/office/powerpoint/2010/main" val="1413637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Mistakes</a:t>
            </a:r>
          </a:p>
        </p:txBody>
      </p:sp>
      <p:sp>
        <p:nvSpPr>
          <p:cNvPr id="4" name="Text Placeholder 3"/>
          <p:cNvSpPr>
            <a:spLocks noGrp="1"/>
          </p:cNvSpPr>
          <p:nvPr>
            <p:ph type="body" sz="half" idx="2"/>
          </p:nvPr>
        </p:nvSpPr>
        <p:spPr>
          <a:xfrm>
            <a:off x="685346" y="2632853"/>
            <a:ext cx="4129604" cy="3811909"/>
          </a:xfrm>
        </p:spPr>
        <p:txBody>
          <a:bodyPr>
            <a:normAutofit/>
          </a:bodyPr>
          <a:lstStyle/>
          <a:p>
            <a:pPr marL="285750" indent="-285750" algn="l">
              <a:buFont typeface="Arial" panose="020B0604020202020204" pitchFamily="34" charset="0"/>
              <a:buChar char="•"/>
            </a:pPr>
            <a:r>
              <a:rPr lang="en-US" dirty="0"/>
              <a:t>Immediate stop the line</a:t>
            </a:r>
          </a:p>
          <a:p>
            <a:pPr marL="285750" indent="-285750" algn="l">
              <a:buFont typeface="Arial" panose="020B0604020202020204" pitchFamily="34" charset="0"/>
              <a:buChar char="•"/>
            </a:pPr>
            <a:r>
              <a:rPr lang="en-US" dirty="0"/>
              <a:t>Immediate 5-whys</a:t>
            </a:r>
          </a:p>
          <a:p>
            <a:pPr marL="285750" indent="-285750" algn="l">
              <a:buFont typeface="Arial" panose="020B0604020202020204" pitchFamily="34" charset="0"/>
              <a:buChar char="•"/>
            </a:pPr>
            <a:r>
              <a:rPr lang="en-US" dirty="0"/>
              <a:t>15% solutions for each contributing factor, as tasks on the board</a:t>
            </a:r>
          </a:p>
          <a:p>
            <a:pPr marL="285750" indent="-285750" algn="l">
              <a:buFont typeface="Arial" panose="020B0604020202020204" pitchFamily="34" charset="0"/>
              <a:buChar char="•"/>
            </a:pPr>
            <a:r>
              <a:rPr lang="en-US" dirty="0"/>
              <a:t>Priority:</a:t>
            </a:r>
          </a:p>
          <a:p>
            <a:pPr marL="800100" lvl="1" indent="-342900">
              <a:buFont typeface="+mj-lt"/>
              <a:buAutoNum type="arabicPeriod"/>
            </a:pPr>
            <a:r>
              <a:rPr lang="en-US" dirty="0"/>
              <a:t>Mitigate</a:t>
            </a:r>
          </a:p>
          <a:p>
            <a:pPr marL="800100" lvl="1" indent="-342900">
              <a:buFont typeface="+mj-lt"/>
              <a:buAutoNum type="arabicPeriod"/>
            </a:pPr>
            <a:r>
              <a:rPr lang="en-US" dirty="0"/>
              <a:t>Prevent this class of bugs</a:t>
            </a:r>
          </a:p>
          <a:p>
            <a:pPr marL="800100" lvl="1" indent="-342900">
              <a:buFont typeface="+mj-lt"/>
              <a:buAutoNum type="arabicPeriod"/>
            </a:pPr>
            <a:r>
              <a:rPr lang="en-US" dirty="0"/>
              <a:t>Fix the bug</a:t>
            </a:r>
          </a:p>
          <a:p>
            <a:pPr marL="800100" lvl="1" indent="-342900">
              <a:buFont typeface="+mj-lt"/>
              <a:buAutoNum type="arabicPeriod"/>
            </a:pPr>
            <a:r>
              <a:rPr lang="en-US" dirty="0"/>
              <a:t>Anything other than this bug</a:t>
            </a:r>
          </a:p>
        </p:txBody>
      </p:sp>
      <p:pic>
        <p:nvPicPr>
          <p:cNvPr id="5" name="Picture Placeholder 4" descr="A black sign with white shirt&#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20987" r="20987"/>
          <a:stretch>
            <a:fillRect/>
          </a:stretch>
        </p:blipFill>
        <p:spPr>
          <a:prstGeom prst="rect">
            <a:avLst/>
          </a:prstGeom>
        </p:spPr>
      </p:pic>
    </p:spTree>
    <p:extLst>
      <p:ext uri="{BB962C8B-B14F-4D97-AF65-F5344CB8AC3E}">
        <p14:creationId xmlns:p14="http://schemas.microsoft.com/office/powerpoint/2010/main" val="17384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Testers feel like</a:t>
            </a:r>
          </a:p>
        </p:txBody>
      </p:sp>
    </p:spTree>
    <p:extLst>
      <p:ext uri="{BB962C8B-B14F-4D97-AF65-F5344CB8AC3E}">
        <p14:creationId xmlns:p14="http://schemas.microsoft.com/office/powerpoint/2010/main" val="3695748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Risk of Change</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Disciplined Refactoring</a:t>
            </a:r>
          </a:p>
          <a:p>
            <a:pPr marL="285750" indent="-285750" algn="l">
              <a:buFont typeface="Arial" panose="020B0604020202020204" pitchFamily="34" charset="0"/>
              <a:buChar char="•"/>
            </a:pPr>
            <a:r>
              <a:rPr lang="en-US" dirty="0"/>
              <a:t>Build / Measure / Learn</a:t>
            </a:r>
          </a:p>
          <a:p>
            <a:pPr marL="742950" lvl="1" indent="-285750">
              <a:buFont typeface="Arial" panose="020B0604020202020204" pitchFamily="34" charset="0"/>
              <a:buChar char="•"/>
            </a:pPr>
            <a:r>
              <a:rPr lang="en-US" dirty="0"/>
              <a:t>For product</a:t>
            </a:r>
          </a:p>
          <a:p>
            <a:pPr marL="742950" lvl="1" indent="-285750">
              <a:buFont typeface="Arial" panose="020B0604020202020204" pitchFamily="34" charset="0"/>
              <a:buChar char="•"/>
            </a:pPr>
            <a:r>
              <a:rPr lang="en-US" dirty="0"/>
              <a:t>For team capability</a:t>
            </a:r>
          </a:p>
          <a:p>
            <a:pPr marL="285750" indent="-285750" algn="l">
              <a:buFont typeface="Arial" panose="020B0604020202020204" pitchFamily="34" charset="0"/>
              <a:buChar char="•"/>
            </a:pPr>
            <a:r>
              <a:rPr lang="en-US" dirty="0"/>
              <a:t>Roll back non-successful experiments</a:t>
            </a:r>
          </a:p>
          <a:p>
            <a:pPr marL="285750" indent="-285750" algn="l">
              <a:buFont typeface="Arial" panose="020B0604020202020204" pitchFamily="34" charset="0"/>
              <a:buChar char="•"/>
            </a:pPr>
            <a:r>
              <a:rPr lang="en-US" dirty="0"/>
              <a:t>Simple design beats extensible design</a:t>
            </a:r>
          </a:p>
        </p:txBody>
      </p:sp>
      <p:pic>
        <p:nvPicPr>
          <p:cNvPr id="5" name="Picture Placeholder 4" descr="A picture containing thing&#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12024" r="12024"/>
          <a:stretch>
            <a:fillRect/>
          </a:stretch>
        </p:blipFill>
        <p:spPr>
          <a:prstGeom prst="rect">
            <a:avLst/>
          </a:prstGeom>
        </p:spPr>
      </p:pic>
    </p:spTree>
    <p:extLst>
      <p:ext uri="{BB962C8B-B14F-4D97-AF65-F5344CB8AC3E}">
        <p14:creationId xmlns:p14="http://schemas.microsoft.com/office/powerpoint/2010/main" val="1182924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331" y="5143500"/>
            <a:ext cx="7773338" cy="1556238"/>
          </a:xfrm>
        </p:spPr>
        <p:txBody>
          <a:bodyPr>
            <a:normAutofit/>
          </a:bodyPr>
          <a:lstStyle/>
          <a:p>
            <a:r>
              <a:rPr lang="en-US" dirty="0"/>
              <a:t>1. Fix the Environment that is causing errors</a:t>
            </a:r>
          </a:p>
        </p:txBody>
      </p:sp>
      <p:pic>
        <p:nvPicPr>
          <p:cNvPr id="8" name="Content Placeholder 7" descr="A picture containing necktie&#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9144000" cy="4965192"/>
          </a:xfrm>
        </p:spPr>
      </p:pic>
    </p:spTree>
    <p:extLst>
      <p:ext uri="{BB962C8B-B14F-4D97-AF65-F5344CB8AC3E}">
        <p14:creationId xmlns:p14="http://schemas.microsoft.com/office/powerpoint/2010/main" val="3780547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1862" y="-2297"/>
            <a:ext cx="6912138" cy="6860297"/>
          </a:xfrm>
        </p:spPr>
      </p:pic>
      <p:sp>
        <p:nvSpPr>
          <p:cNvPr id="4" name="TextBox 3"/>
          <p:cNvSpPr txBox="1"/>
          <p:nvPr/>
        </p:nvSpPr>
        <p:spPr>
          <a:xfrm>
            <a:off x="927847" y="2013697"/>
            <a:ext cx="3536577" cy="1615827"/>
          </a:xfrm>
          <a:prstGeom prst="rect">
            <a:avLst/>
          </a:prstGeom>
          <a:noFill/>
        </p:spPr>
        <p:txBody>
          <a:bodyPr wrap="square" rtlCol="0">
            <a:spAutoFit/>
          </a:bodyPr>
          <a:lstStyle/>
          <a:p>
            <a:r>
              <a:rPr lang="en-US" sz="3300" dirty="0">
                <a:solidFill>
                  <a:schemeClr val="bg1"/>
                </a:solidFill>
              </a:rPr>
              <a:t>2. Learn from each bug to prevent more</a:t>
            </a:r>
          </a:p>
        </p:txBody>
      </p:sp>
    </p:spTree>
    <p:extLst>
      <p:ext uri="{BB962C8B-B14F-4D97-AF65-F5344CB8AC3E}">
        <p14:creationId xmlns:p14="http://schemas.microsoft.com/office/powerpoint/2010/main" val="1640933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sz="quarter" idx="13"/>
          </p:nvPr>
        </p:nvSpPr>
        <p:spPr>
          <a:xfrm>
            <a:off x="685330" y="2367093"/>
            <a:ext cx="7772870" cy="4191969"/>
          </a:xfrm>
        </p:spPr>
        <p:txBody>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http://bit.ly/BugsZeroSlides</a:t>
            </a:r>
            <a:r>
              <a:rPr lang="en-US" dirty="0"/>
              <a:t> (this talk)</a:t>
            </a:r>
          </a:p>
          <a:p>
            <a:pPr marL="0" indent="0">
              <a:buNone/>
            </a:pPr>
            <a:endParaRPr lang="en-US" dirty="0"/>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18146856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rmAutofit fontScale="70000" lnSpcReduction="20000"/>
          </a:bodyPr>
          <a:lstStyle/>
          <a:p>
            <a:r>
              <a:rPr lang="en-US" dirty="0"/>
              <a:t>What do you think of when I say “bug free software?”</a:t>
            </a:r>
          </a:p>
          <a:p>
            <a:r>
              <a:rPr lang="en-US" dirty="0"/>
              <a:t>Most of us think about large testing efforts, TDD, find and fix early, “acceptable defect rate,” extremely expensive cleanroom development, long nights getting the last bugs out, or advanced canary deployment with auto-rollback.</a:t>
            </a:r>
          </a:p>
          <a:p>
            <a:r>
              <a:rPr lang="en-US" dirty="0"/>
              <a:t>That’s not what I mean at all.</a:t>
            </a:r>
          </a:p>
          <a:p>
            <a:r>
              <a:rPr lang="en-US" dirty="0"/>
              <a:t>When I say “bug free software,” I mean software that, when it is modified, results in developers naturally and without effort simply adding the intended behavior with no unanticipated side effects. Software as boring to write as it is to test.</a:t>
            </a:r>
          </a:p>
          <a:p>
            <a:r>
              <a:rPr lang="en-US" dirty="0"/>
              <a:t>Let’s talk about how teams across the world are writing software this boring. To get there we will have to deeply understand where bugs come from and what we can do to eliminate their breeding grounds, whether we start with new or existing code.</a:t>
            </a:r>
          </a:p>
          <a:p>
            <a:endParaRPr lang="en-US" dirty="0"/>
          </a:p>
        </p:txBody>
      </p:sp>
    </p:spTree>
    <p:extLst>
      <p:ext uri="{BB962C8B-B14F-4D97-AF65-F5344CB8AC3E}">
        <p14:creationId xmlns:p14="http://schemas.microsoft.com/office/powerpoint/2010/main" val="278346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flying a kite in a field&#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831" y="0"/>
            <a:ext cx="10819315" cy="7218512"/>
          </a:xfrm>
        </p:spPr>
      </p:pic>
    </p:spTree>
    <p:extLst>
      <p:ext uri="{BB962C8B-B14F-4D97-AF65-F5344CB8AC3E}">
        <p14:creationId xmlns:p14="http://schemas.microsoft.com/office/powerpoint/2010/main" val="20266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Product owners feel like</a:t>
            </a:r>
          </a:p>
        </p:txBody>
      </p:sp>
    </p:spTree>
    <p:extLst>
      <p:ext uri="{BB962C8B-B14F-4D97-AF65-F5344CB8AC3E}">
        <p14:creationId xmlns:p14="http://schemas.microsoft.com/office/powerpoint/2010/main" val="348627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68603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Developers feel like</a:t>
            </a:r>
          </a:p>
        </p:txBody>
      </p:sp>
    </p:spTree>
    <p:extLst>
      <p:ext uri="{BB962C8B-B14F-4D97-AF65-F5344CB8AC3E}">
        <p14:creationId xmlns:p14="http://schemas.microsoft.com/office/powerpoint/2010/main" val="2307865047"/>
      </p:ext>
    </p:extLst>
  </p:cSld>
  <p:clrMapOvr>
    <a:masterClrMapping/>
  </p:clrMapOvr>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novating Teams">
      <a:majorFont>
        <a:latin typeface="Muli"/>
        <a:ea typeface=""/>
        <a:cs typeface=""/>
      </a:majorFont>
      <a:minorFont>
        <a:latin typeface="Muli"/>
        <a:ea typeface=""/>
        <a:cs typeface=""/>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1169</TotalTime>
  <Words>892</Words>
  <Application>Microsoft Office PowerPoint</Application>
  <PresentationFormat>On-screen Show (4:3)</PresentationFormat>
  <Paragraphs>157</Paragraphs>
  <Slides>54</Slides>
  <Notes>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Muli</vt:lpstr>
      <vt:lpstr>Droplet</vt:lpstr>
      <vt:lpstr>#BugsZero</vt:lpstr>
      <vt:lpstr>Arlo Belshee</vt:lpstr>
      <vt:lpstr>The #BugsZero Story: Why We Think We Care</vt:lpstr>
      <vt:lpstr>Why we Actually Care</vt:lpstr>
      <vt:lpstr>Testers feel like</vt:lpstr>
      <vt:lpstr>PowerPoint Presentation</vt:lpstr>
      <vt:lpstr>Product owners feel like</vt:lpstr>
      <vt:lpstr>PowerPoint Presentation</vt:lpstr>
      <vt:lpstr>Developers feel like</vt:lpstr>
      <vt:lpstr>PowerPoint Presentation</vt:lpstr>
      <vt:lpstr>The architecture feels like</vt:lpstr>
      <vt:lpstr>PowerPoint Presentation</vt:lpstr>
      <vt:lpstr>Operations feels like</vt:lpstr>
      <vt:lpstr>PowerPoint Presentation</vt:lpstr>
      <vt:lpstr>Sales has to pretend it is</vt:lpstr>
      <vt:lpstr>PowerPoint Presentation</vt:lpstr>
      <vt:lpstr>But sales knows it actually is</vt:lpstr>
      <vt:lpstr>PowerPoint Presentation</vt:lpstr>
      <vt:lpstr>Customers feel</vt:lpstr>
      <vt:lpstr>PowerPoint Presentation</vt:lpstr>
      <vt:lpstr>And execs feel</vt:lpstr>
      <vt:lpstr>PowerPoint Presentation</vt:lpstr>
      <vt:lpstr>Good design + 30 years of careful changes</vt:lpstr>
      <vt:lpstr>Quick Poll: How Many Bugs?</vt:lpstr>
      <vt:lpstr>Quick Poll: How Many Bugs?</vt:lpstr>
      <vt:lpstr>Bugs Annoy Me I Decided to Stop Having Them</vt:lpstr>
      <vt:lpstr>Bugs are Exciting  Like Kitchen Fires</vt:lpstr>
      <vt:lpstr>Fires Have Causes</vt:lpstr>
      <vt:lpstr>Caused by a cow?</vt:lpstr>
      <vt:lpstr>1,000,000 Fires Prevented</vt:lpstr>
      <vt:lpstr>When people build a building, are they thinking about fire prevention?</vt:lpstr>
      <vt:lpstr>How Do We Prevent Bugs?</vt:lpstr>
      <vt:lpstr>To take an action for a fixed period of time, such that the probability of some undesirable outcome is permanently reduced.</vt:lpstr>
      <vt:lpstr>Action + Context ======== Outcome</vt:lpstr>
      <vt:lpstr>Action + Context + Spread ======== Outcome</vt:lpstr>
      <vt:lpstr>Anything that would frustrate, confuse, or disappoint some human, and is potentially visible to any human other than the one who created it.</vt:lpstr>
      <vt:lpstr>Actions that Can Cause Bugs</vt:lpstr>
      <vt:lpstr>Contexts that Turn Those Actions Into Bugs </vt:lpstr>
      <vt:lpstr>Situations that Spread Bugginess </vt:lpstr>
      <vt:lpstr>People Notice Little  Habit Drives Most Actions</vt:lpstr>
      <vt:lpstr>Bugs Don’t Come From What You Do</vt:lpstr>
      <vt:lpstr>How do we change the habits that set our results?</vt:lpstr>
      <vt:lpstr>Unreadable Code</vt:lpstr>
      <vt:lpstr>Context Sensitivity</vt:lpstr>
      <vt:lpstr>What Developers Don’t Know</vt:lpstr>
      <vt:lpstr>Miscommunication on Path from Customer to Developer</vt:lpstr>
      <vt:lpstr>Hurrying</vt:lpstr>
      <vt:lpstr>Accepting Errors</vt:lpstr>
      <vt:lpstr>Repeating Mistakes</vt:lpstr>
      <vt:lpstr>High Risk of Change</vt:lpstr>
      <vt:lpstr>1. Fix the Environment that is causing errors</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Arlo Social</dc:creator>
  <cp:lastModifiedBy>Arlo Social</cp:lastModifiedBy>
  <cp:revision>86</cp:revision>
  <dcterms:created xsi:type="dcterms:W3CDTF">2017-06-14T13:50:40Z</dcterms:created>
  <dcterms:modified xsi:type="dcterms:W3CDTF">2017-06-15T09:35:39Z</dcterms:modified>
</cp:coreProperties>
</file>